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371" r:id="rId6"/>
    <p:sldId id="351" r:id="rId7"/>
    <p:sldId id="352" r:id="rId8"/>
    <p:sldId id="353" r:id="rId9"/>
    <p:sldId id="354" r:id="rId10"/>
    <p:sldId id="357" r:id="rId11"/>
    <p:sldId id="362" r:id="rId12"/>
    <p:sldId id="369" r:id="rId13"/>
    <p:sldId id="372" r:id="rId14"/>
    <p:sldId id="386" r:id="rId15"/>
    <p:sldId id="388" r:id="rId16"/>
    <p:sldId id="385" r:id="rId17"/>
    <p:sldId id="374" r:id="rId18"/>
    <p:sldId id="373" r:id="rId19"/>
    <p:sldId id="393" r:id="rId20"/>
    <p:sldId id="365" r:id="rId21"/>
    <p:sldId id="402" r:id="rId22"/>
  </p:sldIdLst>
  <p:sldSz cx="9144000" cy="6858000" type="screen4x3"/>
  <p:notesSz cx="7010400" cy="92964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CC0000"/>
    <a:srgbClr val="0077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890" autoAdjust="0"/>
    <p:restoredTop sz="98889" autoAdjust="0"/>
  </p:normalViewPr>
  <p:slideViewPr>
    <p:cSldViewPr snapToGrid="0">
      <p:cViewPr varScale="1">
        <p:scale>
          <a:sx n="111" d="100"/>
          <a:sy n="111" d="100"/>
        </p:scale>
        <p:origin x="225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8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743EE-7B3C-4F2A-B64E-0FFE7ADE62B2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6A829-AE76-4C79-AC63-C44CF53D95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46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312" cy="464503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503" y="0"/>
            <a:ext cx="3037312" cy="464503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F28B02A4-2A4C-4F86-99EA-C31363CE2B61}" type="datetimeFigureOut">
              <a:rPr lang="en-US" smtClean="0"/>
              <a:pPr/>
              <a:t>1/9/2019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156"/>
            <a:ext cx="5608320" cy="4183697"/>
          </a:xfrm>
          <a:prstGeom prst="rect">
            <a:avLst/>
          </a:prstGeom>
        </p:spPr>
        <p:txBody>
          <a:bodyPr vert="horz" lIns="91330" tIns="45665" rIns="91330" bIns="456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312"/>
            <a:ext cx="3037312" cy="464503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503" y="8830312"/>
            <a:ext cx="3037312" cy="464503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AB7C3C9-EC9E-42F3-B469-F706C23C69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6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hase Zero cover #4 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300x300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229100" y="190500"/>
            <a:ext cx="2171700" cy="2171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2130425"/>
            <a:ext cx="64770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886200"/>
            <a:ext cx="64770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interior bg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784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3455988" y="6567487"/>
            <a:ext cx="2232025" cy="22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486" tIns="43243" rIns="86486" bIns="43243">
            <a:spAutoFit/>
          </a:bodyPr>
          <a:lstStyle/>
          <a:p>
            <a:pPr algn="ctr" defTabSz="865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i="0" dirty="0">
                <a:latin typeface="Cambria" pitchFamily="18" charset="0"/>
                <a:cs typeface="Arial" pitchFamily="34" charset="0"/>
              </a:rPr>
              <a:t>L-3 Communications Proprietary</a:t>
            </a: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6797675" y="6567487"/>
            <a:ext cx="2232025" cy="22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486" tIns="43243" rIns="86486" bIns="43243">
            <a:spAutoFit/>
          </a:bodyPr>
          <a:lstStyle/>
          <a:p>
            <a:pPr algn="r" defTabSz="865188" fontAlgn="auto">
              <a:spcBef>
                <a:spcPts val="0"/>
              </a:spcBef>
              <a:spcAft>
                <a:spcPts val="0"/>
              </a:spcAft>
              <a:defRPr/>
            </a:pPr>
            <a:fld id="{5FA1631B-6905-40A5-A508-21DBC73B7353}" type="slidenum">
              <a:rPr lang="en-US" sz="900" b="1" i="0">
                <a:latin typeface="Cambria" pitchFamily="18" charset="0"/>
                <a:cs typeface="Arial" pitchFamily="34" charset="0"/>
              </a:rPr>
              <a:pPr algn="r" defTabSz="8651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b="1" i="0" dirty="0">
              <a:latin typeface="Cambria" pitchFamily="18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4" cstate="print"/>
          <a:srcRect l="1256" r="13344"/>
          <a:stretch>
            <a:fillRect/>
          </a:stretch>
        </p:blipFill>
        <p:spPr bwMode="auto">
          <a:xfrm>
            <a:off x="0" y="1952625"/>
            <a:ext cx="740229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4" cstate="print"/>
          <a:srcRect l="4668" r="88543"/>
          <a:stretch>
            <a:fillRect/>
          </a:stretch>
        </p:blipFill>
        <p:spPr bwMode="auto">
          <a:xfrm>
            <a:off x="-7" y="1952625"/>
            <a:ext cx="6191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 rot="16200000">
            <a:off x="-912205" y="3172403"/>
            <a:ext cx="228607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bg1"/>
                </a:solidFill>
                <a:effectLst>
                  <a:outerShdw blurRad="152400" dist="114300" dir="2700000" algn="tl">
                    <a:srgbClr val="000000">
                      <a:alpha val="88000"/>
                    </a:srgbClr>
                  </a:outerShdw>
                </a:effectLst>
                <a:latin typeface="Franklin Gothic Demi Cond" pitchFamily="34" charset="0"/>
                <a:ea typeface="Malgun Gothic" pitchFamily="34" charset="-127"/>
                <a:cs typeface="Narkisim" pitchFamily="34" charset="-79"/>
              </a:rPr>
              <a:t>Quality Assurance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i="1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4394" y="2567458"/>
            <a:ext cx="7414353" cy="29409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Supplier Quality Requirements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700" dirty="0" smtClean="0"/>
              <a:t>L3 </a:t>
            </a:r>
            <a:r>
              <a:rPr lang="en-US" sz="2700" dirty="0" smtClean="0"/>
              <a:t>Communication </a:t>
            </a:r>
            <a:r>
              <a:rPr lang="en-US" sz="2700" dirty="0" smtClean="0"/>
              <a:t>Systems-West (CSW)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Notifications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57300"/>
            <a:ext cx="8114168" cy="4962431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/>
              <a:t>QN’s are </a:t>
            </a:r>
            <a:r>
              <a:rPr lang="en-US" sz="2000" dirty="0" smtClean="0"/>
              <a:t>L3’s </a:t>
            </a:r>
            <a:r>
              <a:rPr lang="en-US" sz="2000" dirty="0" smtClean="0"/>
              <a:t>nonconformance/defect reports</a:t>
            </a:r>
          </a:p>
          <a:p>
            <a:pPr lvl="1"/>
            <a:r>
              <a:rPr lang="en-US" sz="1600" dirty="0" smtClean="0"/>
              <a:t>QN’s document deficiencies in either paperwork or hardware and can be written at either receiving inspection or the production floor.</a:t>
            </a:r>
          </a:p>
          <a:p>
            <a:pPr lvl="1"/>
            <a:r>
              <a:rPr lang="en-US" sz="1600" dirty="0" smtClean="0"/>
              <a:t>QNs are assigned either internal (</a:t>
            </a:r>
            <a:r>
              <a:rPr lang="en-US" sz="1600" dirty="0" smtClean="0"/>
              <a:t>L3</a:t>
            </a:r>
            <a:r>
              <a:rPr lang="en-US" sz="1600" dirty="0" smtClean="0"/>
              <a:t>) or external (supplier) responsibility</a:t>
            </a:r>
          </a:p>
          <a:p>
            <a:pPr lvl="1"/>
            <a:r>
              <a:rPr lang="en-US" sz="1600" dirty="0" smtClean="0"/>
              <a:t>Supplier QN’s have limited dispositions available:</a:t>
            </a:r>
          </a:p>
          <a:p>
            <a:pPr lvl="2"/>
            <a:r>
              <a:rPr lang="en-US" sz="1400" dirty="0" smtClean="0"/>
              <a:t>Rework or similar Condition Corrected</a:t>
            </a:r>
          </a:p>
          <a:p>
            <a:pPr lvl="2"/>
            <a:r>
              <a:rPr lang="en-US" sz="1400" dirty="0" smtClean="0"/>
              <a:t>Return to Vendor</a:t>
            </a:r>
          </a:p>
          <a:p>
            <a:pPr lvl="2"/>
            <a:r>
              <a:rPr lang="en-US" sz="1400" dirty="0" smtClean="0"/>
              <a:t>Reject not valid</a:t>
            </a:r>
          </a:p>
          <a:p>
            <a:pPr lvl="2"/>
            <a:r>
              <a:rPr lang="en-US" sz="1400" dirty="0" smtClean="0"/>
              <a:t>Scrap</a:t>
            </a:r>
          </a:p>
          <a:p>
            <a:pPr lvl="2"/>
            <a:r>
              <a:rPr lang="en-US" sz="1400" dirty="0" smtClean="0"/>
              <a:t>Note: Use and Repair dispositions require further elevation for program and/or customer acceptance</a:t>
            </a:r>
          </a:p>
          <a:p>
            <a:pPr lvl="1"/>
            <a:r>
              <a:rPr lang="en-US" sz="1600" dirty="0" smtClean="0"/>
              <a:t>Externally caused QNs will be coordinated with suppliers for:</a:t>
            </a:r>
          </a:p>
          <a:p>
            <a:pPr lvl="2"/>
            <a:r>
              <a:rPr lang="en-US" sz="1400" dirty="0" smtClean="0"/>
              <a:t>Notification</a:t>
            </a:r>
          </a:p>
          <a:p>
            <a:pPr lvl="2"/>
            <a:r>
              <a:rPr lang="en-US" sz="1400" dirty="0" smtClean="0"/>
              <a:t>Paperwork correction</a:t>
            </a:r>
          </a:p>
          <a:p>
            <a:pPr lvl="2"/>
            <a:r>
              <a:rPr lang="en-US" sz="1400" dirty="0" smtClean="0"/>
              <a:t>Return to vendor (RTV) for rework or replacement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Notifications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808" y="1439500"/>
            <a:ext cx="3713916" cy="4970353"/>
          </a:xfrm>
          <a:prstGeom prst="rect">
            <a:avLst/>
          </a:prstGeom>
          <a:ln w="158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itle 4"/>
          <p:cNvSpPr txBox="1">
            <a:spLocks/>
          </p:cNvSpPr>
          <p:nvPr/>
        </p:nvSpPr>
        <p:spPr>
          <a:xfrm>
            <a:off x="854176" y="941554"/>
            <a:ext cx="3129349" cy="499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i="1" kern="1200">
                <a:solidFill>
                  <a:schemeClr val="tx1"/>
                </a:solidFill>
                <a:latin typeface="Cambria" pitchFamily="18" charset="0"/>
                <a:ea typeface="+mj-ea"/>
                <a:cs typeface="+mj-cs"/>
              </a:defRPr>
            </a:lvl1pPr>
          </a:lstStyle>
          <a:p>
            <a:r>
              <a:rPr lang="en-US" sz="2800" i="0" dirty="0" smtClean="0"/>
              <a:t>Supplier Caused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826" y="1439500"/>
            <a:ext cx="3677151" cy="4961299"/>
          </a:xfrm>
          <a:prstGeom prst="rect">
            <a:avLst/>
          </a:prstGeom>
          <a:ln w="158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itle 4"/>
          <p:cNvSpPr txBox="1">
            <a:spLocks/>
          </p:cNvSpPr>
          <p:nvPr/>
        </p:nvSpPr>
        <p:spPr>
          <a:xfrm>
            <a:off x="4849511" y="905340"/>
            <a:ext cx="3533985" cy="5794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i="1" kern="1200">
                <a:solidFill>
                  <a:schemeClr val="tx1"/>
                </a:solidFill>
                <a:latin typeface="Cambria" pitchFamily="18" charset="0"/>
                <a:ea typeface="+mj-ea"/>
                <a:cs typeface="+mj-cs"/>
              </a:defRPr>
            </a:lvl1pPr>
          </a:lstStyle>
          <a:p>
            <a:r>
              <a:rPr lang="en-US" sz="2800" i="0" u="sng" dirty="0" smtClean="0"/>
              <a:t>Not</a:t>
            </a:r>
            <a:r>
              <a:rPr lang="en-US" sz="2800" i="0" dirty="0" smtClean="0"/>
              <a:t> Supplier Caused</a:t>
            </a:r>
          </a:p>
        </p:txBody>
      </p:sp>
      <p:sp>
        <p:nvSpPr>
          <p:cNvPr id="8" name="Rectangle 7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Notifications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063" y="1378893"/>
            <a:ext cx="7948943" cy="490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QN Supplier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57300"/>
            <a:ext cx="8114168" cy="4962431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dirty="0" smtClean="0"/>
              <a:t>Supplier responsibilities include:</a:t>
            </a:r>
          </a:p>
          <a:p>
            <a:pPr lvl="2"/>
            <a:r>
              <a:rPr lang="en-US" dirty="0" smtClean="0"/>
              <a:t>Perform containment to determine if similar conditions exist with existing stock or WIP.</a:t>
            </a:r>
          </a:p>
          <a:p>
            <a:pPr lvl="3"/>
            <a:r>
              <a:rPr lang="en-US" dirty="0" smtClean="0"/>
              <a:t>Submit form SLC-1021, Supplier Disclosure Letter, if other lots or products are affected with the same condition</a:t>
            </a:r>
          </a:p>
          <a:p>
            <a:pPr lvl="2"/>
            <a:r>
              <a:rPr lang="en-US" dirty="0" smtClean="0"/>
              <a:t>Submit form SLC-1022, Nonconformance Dispute Report, if nonconformance is deemed to not be supplier responsibility, or if defect “cannot be duplicated” or verified.</a:t>
            </a:r>
          </a:p>
          <a:p>
            <a:pPr lvl="2"/>
            <a:r>
              <a:rPr lang="en-US" dirty="0" smtClean="0"/>
              <a:t>Correct the nonconforming condition and </a:t>
            </a:r>
            <a:r>
              <a:rPr lang="en-US" b="1" dirty="0" smtClean="0"/>
              <a:t>rework</a:t>
            </a:r>
            <a:r>
              <a:rPr lang="en-US" dirty="0" smtClean="0"/>
              <a:t> parts to drawing and PO requirements.  Or replace with new - if nonconforming condition cannot be reworked.</a:t>
            </a:r>
          </a:p>
          <a:p>
            <a:pPr lvl="2"/>
            <a:r>
              <a:rPr lang="en-US" dirty="0" smtClean="0"/>
              <a:t>Complete and </a:t>
            </a:r>
            <a:r>
              <a:rPr lang="en-US" dirty="0" err="1" smtClean="0"/>
              <a:t>SCARs</a:t>
            </a:r>
            <a:r>
              <a:rPr lang="en-US" dirty="0" smtClean="0"/>
              <a:t> in a complete and timely manner</a:t>
            </a:r>
          </a:p>
          <a:p>
            <a:pPr lvl="1"/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Notifications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57300"/>
            <a:ext cx="8032687" cy="496243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Supplier requests for defect consideration must use form SLC-3892, Supplier Nonconformance Request (SNR).</a:t>
            </a:r>
          </a:p>
          <a:p>
            <a:pPr lvl="1"/>
            <a:r>
              <a:rPr lang="en-US" sz="1800" dirty="0" smtClean="0"/>
              <a:t>Suppliers do not have MRB authority for items delivered to </a:t>
            </a:r>
            <a:r>
              <a:rPr lang="en-US" sz="1800" dirty="0" smtClean="0"/>
              <a:t>L3</a:t>
            </a:r>
            <a:endParaRPr lang="en-US" sz="1800" dirty="0" smtClean="0"/>
          </a:p>
          <a:p>
            <a:pPr lvl="2"/>
            <a:r>
              <a:rPr lang="en-US" sz="1800" dirty="0" smtClean="0"/>
              <a:t>Supplier has preliminary review authority to Rework or Scrap only</a:t>
            </a:r>
          </a:p>
          <a:p>
            <a:pPr lvl="2"/>
            <a:r>
              <a:rPr lang="en-US" sz="1800" dirty="0" smtClean="0"/>
              <a:t>Use and/or Repair dispositions require </a:t>
            </a:r>
            <a:r>
              <a:rPr lang="en-US" sz="1800" dirty="0" smtClean="0"/>
              <a:t>L3 </a:t>
            </a:r>
            <a:r>
              <a:rPr lang="en-US" sz="1800" dirty="0" smtClean="0"/>
              <a:t>authorization</a:t>
            </a:r>
          </a:p>
          <a:p>
            <a:pPr lvl="1"/>
            <a:r>
              <a:rPr lang="en-US" sz="1800" dirty="0" smtClean="0"/>
              <a:t>The SNR form includes blocks for:</a:t>
            </a:r>
          </a:p>
          <a:p>
            <a:pPr lvl="2"/>
            <a:r>
              <a:rPr lang="en-US" sz="1800" dirty="0" smtClean="0"/>
              <a:t>Nonconformance description</a:t>
            </a:r>
          </a:p>
          <a:p>
            <a:pPr lvl="2"/>
            <a:r>
              <a:rPr lang="en-US" sz="1800" dirty="0" smtClean="0"/>
              <a:t>Root cause</a:t>
            </a:r>
          </a:p>
          <a:p>
            <a:pPr lvl="2"/>
            <a:r>
              <a:rPr lang="en-US" sz="1800" dirty="0" smtClean="0"/>
              <a:t>Corrective &amp; Preventative action(s)</a:t>
            </a:r>
          </a:p>
          <a:p>
            <a:pPr lvl="2"/>
            <a:r>
              <a:rPr lang="en-US" sz="1800" dirty="0" smtClean="0"/>
              <a:t>Suggested disposition</a:t>
            </a:r>
          </a:p>
          <a:p>
            <a:pPr lvl="1"/>
            <a:r>
              <a:rPr lang="en-US" sz="1800" dirty="0" smtClean="0"/>
              <a:t>Shipment of nonconforming product is </a:t>
            </a:r>
            <a:r>
              <a:rPr lang="en-US" sz="1800" u="sng" dirty="0" smtClean="0"/>
              <a:t>not allowed</a:t>
            </a:r>
            <a:r>
              <a:rPr lang="en-US" sz="1800" dirty="0" smtClean="0"/>
              <a:t> without an approved SNR</a:t>
            </a:r>
          </a:p>
          <a:p>
            <a:pPr lvl="1"/>
            <a:r>
              <a:rPr lang="en-US" sz="1800" dirty="0" smtClean="0"/>
              <a:t>SNR copies shall be included with shipment</a:t>
            </a:r>
          </a:p>
          <a:p>
            <a:pPr lvl="1"/>
            <a:endParaRPr lang="en-US" sz="1200" dirty="0" smtClean="0"/>
          </a:p>
          <a:p>
            <a:r>
              <a:rPr lang="en-US" sz="2000" dirty="0" smtClean="0"/>
              <a:t>Requests to scrap </a:t>
            </a:r>
            <a:r>
              <a:rPr lang="en-US" sz="2000" dirty="0" smtClean="0"/>
              <a:t>L3 </a:t>
            </a:r>
            <a:r>
              <a:rPr lang="en-US" sz="2000" dirty="0" smtClean="0"/>
              <a:t>owned product also use the SNR form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Supplier Corrective Action Requests</a:t>
            </a:r>
            <a:br>
              <a:rPr lang="en-US" dirty="0" smtClean="0"/>
            </a:br>
            <a:r>
              <a:rPr lang="en-US" dirty="0" smtClean="0"/>
              <a:t>(SCARs)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386" y="1555196"/>
            <a:ext cx="7886700" cy="4628323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/>
              <a:t>Critical, Major or repeat defects may result in a SCAR</a:t>
            </a:r>
          </a:p>
          <a:p>
            <a:pPr lvl="0"/>
            <a:r>
              <a:rPr lang="en-US" sz="2000" dirty="0" smtClean="0"/>
              <a:t>QMS issues and Audit findings also use SCARs to document  the conditions and the actions taken to prevent recurrence</a:t>
            </a:r>
          </a:p>
          <a:p>
            <a:r>
              <a:rPr lang="en-US" sz="2000" dirty="0" smtClean="0"/>
              <a:t>Condition(s) needing attention will be described on the SCAR form</a:t>
            </a:r>
          </a:p>
          <a:p>
            <a:pPr lvl="1"/>
            <a:r>
              <a:rPr lang="en-US" sz="1600" dirty="0" smtClean="0"/>
              <a:t>Containment actions are due within 7 days, if applicable</a:t>
            </a:r>
          </a:p>
          <a:p>
            <a:pPr lvl="1"/>
            <a:r>
              <a:rPr lang="en-US" sz="1600" dirty="0" smtClean="0"/>
              <a:t>Root cause and corrective action plan are due within 30 days</a:t>
            </a:r>
          </a:p>
          <a:p>
            <a:pPr lvl="1"/>
            <a:r>
              <a:rPr lang="en-US" sz="1600" dirty="0" smtClean="0"/>
              <a:t>All actions should complete within 90 days</a:t>
            </a:r>
          </a:p>
          <a:p>
            <a:pPr lvl="1"/>
            <a:r>
              <a:rPr lang="en-US" sz="1600" b="1" dirty="0" smtClean="0">
                <a:solidFill>
                  <a:srgbClr val="C00000"/>
                </a:solidFill>
              </a:rPr>
              <a:t>Note: Late or inadequate responses will result in scorecard deductions</a:t>
            </a:r>
          </a:p>
          <a:p>
            <a:r>
              <a:rPr lang="en-US" sz="2000" dirty="0" smtClean="0"/>
              <a:t>These dates are the established guidelines.  Changes may be shortened or extended by coordinating with the responsible SQE</a:t>
            </a:r>
          </a:p>
          <a:p>
            <a:r>
              <a:rPr lang="en-US" sz="2000" dirty="0" smtClean="0"/>
              <a:t>Objective evidence of actions taken is required</a:t>
            </a:r>
          </a:p>
          <a:p>
            <a:r>
              <a:rPr lang="en-US" sz="2000" dirty="0" smtClean="0"/>
              <a:t>Follow-up for effectiveness of corrective actions will be evaluated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620000" cy="76845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Quality Codes – QC-001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06" y="800547"/>
            <a:ext cx="7544699" cy="2615983"/>
          </a:xfrm>
        </p:spPr>
        <p:txBody>
          <a:bodyPr>
            <a:normAutofit/>
          </a:bodyPr>
          <a:lstStyle/>
          <a:p>
            <a:pPr marL="400050"/>
            <a:r>
              <a:rPr lang="en-US" sz="2200" b="1" dirty="0" smtClean="0"/>
              <a:t>Quality Codes:  </a:t>
            </a:r>
            <a:r>
              <a:rPr lang="en-US" sz="2200" dirty="0" smtClean="0"/>
              <a:t>Quality Codes per QC-001 (available on the L3 Supplier website) are Product / Process / Commodity specific quality requirements called out on PO that are flowed to suppliers and </a:t>
            </a:r>
            <a:r>
              <a:rPr lang="en-US" sz="2200" dirty="0" err="1" smtClean="0"/>
              <a:t>subtier</a:t>
            </a:r>
            <a:r>
              <a:rPr lang="en-US" sz="2200" dirty="0" smtClean="0"/>
              <a:t> suppliers.  It is the responsibility of the supplier to flow requirements to sub-tiers.</a:t>
            </a:r>
          </a:p>
          <a:p>
            <a:pPr marL="400050"/>
            <a:r>
              <a:rPr lang="en-US" sz="2200" b="1" dirty="0" smtClean="0"/>
              <a:t>Quality Codes are defined as follows:</a:t>
            </a:r>
          </a:p>
          <a:p>
            <a:pPr>
              <a:buNone/>
            </a:pPr>
            <a:endParaRPr lang="en-US" sz="2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468" y="3430383"/>
            <a:ext cx="5645727" cy="262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15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Workmanship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459523"/>
            <a:ext cx="7965830" cy="476020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Workmanship Requirements</a:t>
            </a:r>
          </a:p>
          <a:p>
            <a:pPr lvl="1"/>
            <a:r>
              <a:rPr lang="en-US" sz="1600" dirty="0" smtClean="0"/>
              <a:t>The Workmanship Specification Manual (WSM), Workmanship Standards (WS), and Internal Specifications (IS) provide introduction and details of the  </a:t>
            </a:r>
            <a:r>
              <a:rPr lang="en-US" sz="1600" dirty="0" smtClean="0"/>
              <a:t>L3 </a:t>
            </a:r>
            <a:r>
              <a:rPr lang="en-US" sz="1600" dirty="0" smtClean="0"/>
              <a:t>workmanship standards.  These standards are used to supplement drawings, parts lists, and statements of work.</a:t>
            </a:r>
          </a:p>
          <a:p>
            <a:pPr lvl="1"/>
            <a:r>
              <a:rPr lang="en-US" sz="1600" dirty="0" smtClean="0"/>
              <a:t>The standards provide direction on class criteria for acceptability to IPC-A-610, IPC/WHMA-620, and J-STD-001 requirements.</a:t>
            </a:r>
            <a:endParaRPr lang="en-US" dirty="0" smtClean="0"/>
          </a:p>
          <a:p>
            <a:pPr lvl="1"/>
            <a:r>
              <a:rPr lang="en-US" sz="1600" dirty="0" smtClean="0"/>
              <a:t>Exceptions to these requirements exist for Commercial Off the Shelf (COTS) items purchased to a CSW Vendor Item Control drawing, or other </a:t>
            </a:r>
            <a:r>
              <a:rPr lang="en-US" sz="1600" dirty="0" smtClean="0"/>
              <a:t>L3 </a:t>
            </a:r>
            <a:r>
              <a:rPr lang="en-US" sz="1600" dirty="0" smtClean="0"/>
              <a:t>approved assertion of commerciality.</a:t>
            </a:r>
          </a:p>
          <a:p>
            <a:pPr lvl="1"/>
            <a:r>
              <a:rPr lang="en-US" sz="1600" dirty="0" smtClean="0"/>
              <a:t>Commodity specific workmanship standards exist for specific product types such as cable harnesses, metal fabricated parts, electromechanical assemblies, circuit card assemblies, cosmetic surface conditions, etc.</a:t>
            </a:r>
          </a:p>
          <a:p>
            <a:pPr lvl="1"/>
            <a:r>
              <a:rPr lang="en-US" sz="1600" dirty="0" smtClean="0"/>
              <a:t>See the </a:t>
            </a:r>
            <a:r>
              <a:rPr lang="en-US" sz="1600" dirty="0" smtClean="0"/>
              <a:t>L3 </a:t>
            </a:r>
            <a:r>
              <a:rPr lang="en-US" sz="1600" dirty="0" smtClean="0"/>
              <a:t>Supplier website for a complete list of WS standards and links to commodity specific documents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3591697" y="6607688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71550" y="76200"/>
            <a:ext cx="8172449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i="1" kern="1200">
                <a:solidFill>
                  <a:schemeClr val="tx1"/>
                </a:solidFill>
                <a:latin typeface="Cambria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L3 Approved Special Process Suppliers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89462" y="1189436"/>
            <a:ext cx="7700624" cy="462832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Special Process Suppliers shall be approved by L3 and be listed on the L3 Special Process Approved Supplier List located on the L3 Supplier Web Portal. </a:t>
            </a:r>
            <a:endParaRPr lang="en-US" sz="2400" dirty="0" smtClean="0"/>
          </a:p>
          <a:p>
            <a:r>
              <a:rPr lang="en-US" sz="2400" dirty="0"/>
              <a:t>Special Process Suppliers shall pass a L3 audit prior to being utilized for any L3 product. </a:t>
            </a:r>
            <a:endParaRPr lang="en-US" sz="2400" dirty="0" smtClean="0"/>
          </a:p>
          <a:p>
            <a:r>
              <a:rPr lang="en-US" sz="2400" dirty="0" smtClean="0"/>
              <a:t>Special </a:t>
            </a:r>
            <a:r>
              <a:rPr lang="en-US" sz="2400" dirty="0"/>
              <a:t>Process Suppliers that are NADCAP certified are only required to have the initial L3 audit, subsequent audits can be waived by providing valid NADCAP certification. </a:t>
            </a:r>
            <a:endParaRPr lang="en-US" sz="2400" dirty="0" smtClean="0"/>
          </a:p>
          <a:p>
            <a:r>
              <a:rPr lang="en-US" sz="2400" dirty="0" smtClean="0"/>
              <a:t>Special </a:t>
            </a:r>
            <a:r>
              <a:rPr lang="en-US" sz="2400" dirty="0"/>
              <a:t>Process Suppliers that are not NADCAP certified shall pass aperiodic audit to maintain approval status on the L3 ASL.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6153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This presentation is intended to introduce suppliers to </a:t>
            </a:r>
            <a:r>
              <a:rPr lang="en-US" sz="2000" dirty="0" smtClean="0"/>
              <a:t>L3 </a:t>
            </a:r>
            <a:r>
              <a:rPr lang="en-US" sz="2000" dirty="0" smtClean="0"/>
              <a:t>CSW:</a:t>
            </a:r>
          </a:p>
          <a:p>
            <a:pPr lvl="1"/>
            <a:r>
              <a:rPr lang="en-US" sz="1800" dirty="0" smtClean="0"/>
              <a:t>Ways of doing business</a:t>
            </a:r>
          </a:p>
          <a:p>
            <a:pPr lvl="1"/>
            <a:r>
              <a:rPr lang="en-US" sz="1800" dirty="0" smtClean="0"/>
              <a:t>Customer interfaces</a:t>
            </a:r>
          </a:p>
          <a:p>
            <a:pPr lvl="1"/>
            <a:r>
              <a:rPr lang="en-US" sz="1800" dirty="0" smtClean="0"/>
              <a:t>PO and Quality Assurance requirements</a:t>
            </a:r>
          </a:p>
          <a:p>
            <a:pPr lvl="1"/>
            <a:endParaRPr lang="en-US" sz="1200" dirty="0" smtClean="0"/>
          </a:p>
          <a:p>
            <a:r>
              <a:rPr lang="en-US" sz="2000" dirty="0" smtClean="0"/>
              <a:t>The topics covered are an overview only</a:t>
            </a:r>
          </a:p>
          <a:p>
            <a:endParaRPr lang="en-US" sz="2000" dirty="0" smtClean="0"/>
          </a:p>
          <a:p>
            <a:r>
              <a:rPr lang="en-US" sz="2000" dirty="0" smtClean="0"/>
              <a:t>See the established standard for each specific requirement detail</a:t>
            </a:r>
          </a:p>
          <a:p>
            <a:endParaRPr lang="en-US" sz="2000" dirty="0" smtClean="0"/>
          </a:p>
          <a:p>
            <a:r>
              <a:rPr lang="en-US" sz="2000" dirty="0" smtClean="0"/>
              <a:t>Contact your responsible Buyers or SQEs with any questions</a:t>
            </a:r>
          </a:p>
          <a:p>
            <a:pPr lvl="1"/>
            <a:r>
              <a:rPr lang="en-US" sz="1600" dirty="0" smtClean="0"/>
              <a:t>Contact </a:t>
            </a:r>
            <a:r>
              <a:rPr lang="en-US" sz="1600" dirty="0"/>
              <a:t>the Buyer for any PO related questions or issues</a:t>
            </a:r>
          </a:p>
          <a:p>
            <a:pPr lvl="1"/>
            <a:r>
              <a:rPr lang="en-US" sz="1600" dirty="0"/>
              <a:t>Contact the SQE for any QA related issues – Source inspections, QNs, </a:t>
            </a:r>
            <a:r>
              <a:rPr lang="en-US" sz="1600" dirty="0" smtClean="0"/>
              <a:t>SCARs, etc.</a:t>
            </a:r>
            <a:endParaRPr lang="en-US" sz="1600" dirty="0"/>
          </a:p>
          <a:p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</a:t>
            </a:r>
            <a:r>
              <a:rPr lang="en-US" dirty="0" smtClean="0"/>
              <a:t>CSW Overview &amp;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969" y="1371600"/>
            <a:ext cx="8053754" cy="4703275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L3 </a:t>
            </a:r>
            <a:r>
              <a:rPr lang="en-US" sz="2000" b="1" dirty="0" smtClean="0"/>
              <a:t>Communication Systems-West is a leading provider of networked communication solutions for high-performance intelligence collection, imagery processing, and satellite communications for the Department of Defense (DoD) and other government agencies.  </a:t>
            </a:r>
          </a:p>
          <a:p>
            <a:r>
              <a:rPr lang="en-US" sz="2000" b="1" dirty="0" smtClean="0"/>
              <a:t>We provide high-data rate, wideband, secure, real-time communication systems for surveillance and reconnaissance.  </a:t>
            </a:r>
          </a:p>
          <a:p>
            <a:r>
              <a:rPr lang="en-US" sz="2000" b="1" dirty="0" smtClean="0"/>
              <a:t>Our proven world-class solutions and capabilities create high-value, low-risk solutions for use on sea, land, air, and space.  </a:t>
            </a:r>
          </a:p>
          <a:p>
            <a:r>
              <a:rPr lang="en-US" sz="2000" b="1" dirty="0" smtClean="0"/>
              <a:t>L3's </a:t>
            </a:r>
            <a:r>
              <a:rPr lang="en-US" sz="2000" b="1" dirty="0" smtClean="0"/>
              <a:t>continual focus on </a:t>
            </a:r>
            <a:r>
              <a:rPr lang="en-US" sz="2000" b="1" u="sng" dirty="0" smtClean="0"/>
              <a:t>Quality</a:t>
            </a:r>
            <a:r>
              <a:rPr lang="en-US" sz="2000" b="1" dirty="0" smtClean="0"/>
              <a:t>, service and performance aims to meet and exceed our customers' expectations. </a:t>
            </a:r>
          </a:p>
          <a:p>
            <a:r>
              <a:rPr lang="en-US" sz="2000" b="1" dirty="0" smtClean="0"/>
              <a:t>L3’s </a:t>
            </a:r>
            <a:r>
              <a:rPr lang="en-US" sz="2000" b="1" dirty="0" smtClean="0"/>
              <a:t>success in these areas is highly dependent on our </a:t>
            </a:r>
            <a:r>
              <a:rPr lang="en-US" sz="2000" b="1" u="sng" dirty="0" smtClean="0"/>
              <a:t>suppliers’ diligence </a:t>
            </a:r>
            <a:r>
              <a:rPr lang="en-US" sz="2000" b="1" dirty="0" smtClean="0"/>
              <a:t>to these very same principles.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the Purchase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970822" cy="4848131"/>
          </a:xfrm>
        </p:spPr>
        <p:txBody>
          <a:bodyPr>
            <a:normAutofit fontScale="70000" lnSpcReduction="20000"/>
          </a:bodyPr>
          <a:lstStyle/>
          <a:p>
            <a:r>
              <a:rPr lang="en-US" sz="2900" b="1" dirty="0" smtClean="0"/>
              <a:t>The purchase order is the primary document for establishing supplier requirements.  It includes:</a:t>
            </a:r>
          </a:p>
          <a:p>
            <a:pPr lvl="1"/>
            <a:r>
              <a:rPr lang="en-US" sz="2600" dirty="0" smtClean="0"/>
              <a:t>Product Performance Requirements</a:t>
            </a:r>
          </a:p>
          <a:p>
            <a:pPr lvl="1"/>
            <a:r>
              <a:rPr lang="en-US" sz="2600" dirty="0" smtClean="0"/>
              <a:t>Interface and Dimensional Requirements</a:t>
            </a:r>
          </a:p>
          <a:p>
            <a:pPr lvl="1"/>
            <a:r>
              <a:rPr lang="en-US" sz="2600" dirty="0" smtClean="0"/>
              <a:t>General Terms and Conditions</a:t>
            </a:r>
          </a:p>
          <a:p>
            <a:pPr lvl="1"/>
            <a:r>
              <a:rPr lang="en-US" sz="2600" dirty="0" smtClean="0"/>
              <a:t>Supplier Quality Requirements</a:t>
            </a:r>
          </a:p>
          <a:p>
            <a:pPr lvl="1"/>
            <a:endParaRPr lang="en-US" sz="2600" dirty="0" smtClean="0"/>
          </a:p>
          <a:p>
            <a:r>
              <a:rPr lang="en-US" sz="2900" b="1" dirty="0" smtClean="0"/>
              <a:t>The key to being compliant is understanding requirements.  The following </a:t>
            </a:r>
            <a:r>
              <a:rPr lang="en-US" sz="2900" b="1" u="sng" dirty="0" smtClean="0">
                <a:solidFill>
                  <a:schemeClr val="accent6">
                    <a:lumMod val="75000"/>
                  </a:schemeClr>
                </a:solidFill>
              </a:rPr>
              <a:t>order of precedence </a:t>
            </a:r>
            <a:r>
              <a:rPr lang="en-US" sz="2900" b="1" dirty="0" smtClean="0"/>
              <a:t>applies to supplier requirements:</a:t>
            </a:r>
          </a:p>
          <a:p>
            <a:pPr lvl="1"/>
            <a:r>
              <a:rPr lang="en-US" sz="2600" u="sng" dirty="0" smtClean="0"/>
              <a:t>Purchase Order (PO), which will impose applicable:</a:t>
            </a:r>
            <a:endParaRPr lang="en-US" sz="2600" dirty="0" smtClean="0"/>
          </a:p>
          <a:p>
            <a:pPr lvl="2"/>
            <a:r>
              <a:rPr lang="en-US" sz="2300" dirty="0" smtClean="0"/>
              <a:t>Statement of Work (SOW)</a:t>
            </a:r>
          </a:p>
          <a:p>
            <a:pPr lvl="2"/>
            <a:r>
              <a:rPr lang="en-US" sz="2300" dirty="0" smtClean="0"/>
              <a:t>L-3 Drawings and Specifications</a:t>
            </a:r>
          </a:p>
          <a:p>
            <a:pPr lvl="2"/>
            <a:r>
              <a:rPr lang="en-US" sz="2300" dirty="0" smtClean="0"/>
              <a:t>SQR-001 (Supplier quality requirements)</a:t>
            </a:r>
          </a:p>
          <a:p>
            <a:pPr lvl="3"/>
            <a:r>
              <a:rPr lang="en-US" sz="2300" dirty="0" smtClean="0"/>
              <a:t>Quality System requirements</a:t>
            </a:r>
          </a:p>
          <a:p>
            <a:pPr lvl="3"/>
            <a:r>
              <a:rPr lang="en-US" sz="2300" dirty="0" smtClean="0"/>
              <a:t>Workmanship &amp; Commodity Specific Standards</a:t>
            </a:r>
          </a:p>
          <a:p>
            <a:pPr lvl="2"/>
            <a:r>
              <a:rPr lang="en-US" sz="2300" dirty="0" smtClean="0"/>
              <a:t>Certificate of Conformance and Data Reporting requirements</a:t>
            </a:r>
          </a:p>
          <a:p>
            <a:pPr lvl="2"/>
            <a:r>
              <a:rPr lang="en-US" sz="2300" dirty="0" smtClean="0"/>
              <a:t>Delivery, Pricing, Quantity and Shipping Instructions</a:t>
            </a:r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 Tiered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916501" cy="4857184"/>
          </a:xfrm>
        </p:spPr>
        <p:txBody>
          <a:bodyPr>
            <a:normAutofit fontScale="92500" lnSpcReduction="20000"/>
          </a:bodyPr>
          <a:lstStyle/>
          <a:p>
            <a:r>
              <a:rPr lang="en-US" sz="2200" b="1" dirty="0" smtClean="0"/>
              <a:t>Purchase orders also impose special provisions for:</a:t>
            </a:r>
          </a:p>
          <a:p>
            <a:pPr lvl="1"/>
            <a:r>
              <a:rPr lang="en-US" sz="1900" dirty="0" smtClean="0"/>
              <a:t>General Terms and Conditions</a:t>
            </a:r>
          </a:p>
          <a:p>
            <a:pPr lvl="1"/>
            <a:r>
              <a:rPr lang="en-US" sz="1900" dirty="0" smtClean="0"/>
              <a:t>Corporate Terms and Conditions</a:t>
            </a:r>
          </a:p>
          <a:p>
            <a:pPr lvl="1"/>
            <a:r>
              <a:rPr lang="en-US" sz="1900" dirty="0" smtClean="0"/>
              <a:t>Defense Priorities and Allocations System (DPAS)</a:t>
            </a:r>
          </a:p>
          <a:p>
            <a:pPr lvl="1"/>
            <a:r>
              <a:rPr lang="en-US" sz="1900" dirty="0" smtClean="0"/>
              <a:t>L3 </a:t>
            </a:r>
            <a:r>
              <a:rPr lang="en-US" sz="1900" dirty="0" smtClean="0"/>
              <a:t>Proprietary Data</a:t>
            </a:r>
          </a:p>
          <a:p>
            <a:pPr lvl="1"/>
            <a:r>
              <a:rPr lang="en-US" sz="1900" dirty="0" smtClean="0"/>
              <a:t>Counterfeit Parts</a:t>
            </a:r>
          </a:p>
          <a:p>
            <a:pPr lvl="1"/>
            <a:endParaRPr lang="en-US" sz="2100" dirty="0" smtClean="0"/>
          </a:p>
          <a:p>
            <a:r>
              <a:rPr lang="en-US" sz="2200" b="1" dirty="0" smtClean="0"/>
              <a:t>Counterfeit parts requirements are included in both SQR-001 and Corporate T&amp;Cs. </a:t>
            </a:r>
          </a:p>
          <a:p>
            <a:pPr lvl="1"/>
            <a:r>
              <a:rPr lang="en-US" sz="1900" dirty="0" smtClean="0"/>
              <a:t>See additional discussion on next page</a:t>
            </a:r>
          </a:p>
          <a:p>
            <a:pPr lvl="1"/>
            <a:endParaRPr lang="en-US" sz="2000" dirty="0" smtClean="0"/>
          </a:p>
          <a:p>
            <a:r>
              <a:rPr lang="en-US" sz="2200" b="1" dirty="0" smtClean="0"/>
              <a:t>Invoked Documents:</a:t>
            </a:r>
          </a:p>
          <a:p>
            <a:pPr lvl="1"/>
            <a:r>
              <a:rPr lang="en-US" sz="1900" dirty="0" smtClean="0"/>
              <a:t>SQR-001	  Supplier Quality Requirements</a:t>
            </a:r>
          </a:p>
          <a:p>
            <a:pPr lvl="2"/>
            <a:r>
              <a:rPr lang="en-US" sz="1500" dirty="0" smtClean="0"/>
              <a:t>SQR-XXX   Commodity specific requirements</a:t>
            </a:r>
          </a:p>
          <a:p>
            <a:pPr lvl="2"/>
            <a:r>
              <a:rPr lang="en-US" sz="1500" dirty="0" smtClean="0"/>
              <a:t>WS-000      Workmanship Standard Instructions</a:t>
            </a:r>
          </a:p>
          <a:p>
            <a:pPr lvl="3"/>
            <a:r>
              <a:rPr lang="en-US" sz="1300" dirty="0" smtClean="0"/>
              <a:t>WS-XXX    </a:t>
            </a:r>
            <a:r>
              <a:rPr lang="en-US" sz="1400" dirty="0" smtClean="0"/>
              <a:t>Commodity specific w</a:t>
            </a:r>
            <a:r>
              <a:rPr lang="en-US" sz="1300" dirty="0" smtClean="0"/>
              <a:t>orkmanship standards</a:t>
            </a:r>
          </a:p>
          <a:p>
            <a:pPr lvl="1"/>
            <a:r>
              <a:rPr lang="en-US" sz="1900" dirty="0" smtClean="0"/>
              <a:t>1000383796   Engineering Drawing and Related Practices applies when invoked in drawing notes or bill of materials</a:t>
            </a:r>
          </a:p>
        </p:txBody>
      </p:sp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Counterfeit Parts – PO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371600"/>
            <a:ext cx="7798806" cy="484813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When counterfeit parts are found or are suspected it typically has huge implications across many customers and product lines.  </a:t>
            </a:r>
            <a:r>
              <a:rPr lang="en-US" sz="2000" dirty="0" smtClean="0"/>
              <a:t>L3 </a:t>
            </a:r>
            <a:r>
              <a:rPr lang="en-US" sz="2000" dirty="0" smtClean="0"/>
              <a:t>places large importance on this topic and has included this requirement on every purchase order. </a:t>
            </a:r>
          </a:p>
          <a:p>
            <a:endParaRPr lang="en-US" sz="1200" dirty="0" smtClean="0"/>
          </a:p>
          <a:p>
            <a:r>
              <a:rPr lang="en-US" sz="2000" dirty="0" smtClean="0"/>
              <a:t>PO Quote:  “Only new and authentic materials are to be used in products delivered to </a:t>
            </a:r>
            <a:r>
              <a:rPr lang="en-US" sz="2000" dirty="0" smtClean="0"/>
              <a:t>L3</a:t>
            </a:r>
            <a:r>
              <a:rPr lang="en-US" sz="2000" dirty="0" smtClean="0"/>
              <a:t>.  Sub-tier parts must be purchased directly from the original component or equipment manufacturer (OCM/OEM), or though an OCM/OEM franchised distributor.  Documentation must be available to authenticate traceability to the  OCM/OEM.”</a:t>
            </a:r>
          </a:p>
          <a:p>
            <a:endParaRPr lang="en-US" sz="1200" dirty="0" smtClean="0"/>
          </a:p>
          <a:p>
            <a:r>
              <a:rPr lang="en-US" sz="2400" b="1" dirty="0" smtClean="0"/>
              <a:t>“Independent brokers shall not be used without written consent from </a:t>
            </a:r>
            <a:r>
              <a:rPr lang="en-US" sz="2400" b="1" dirty="0" smtClean="0"/>
              <a:t>L3</a:t>
            </a:r>
            <a:r>
              <a:rPr lang="en-US" sz="2400" b="1" dirty="0" smtClean="0"/>
              <a:t>!”</a:t>
            </a:r>
            <a:endParaRPr lang="en-US" sz="2400" dirty="0" smtClean="0"/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Business with </a:t>
            </a:r>
            <a:r>
              <a:rPr lang="en-US" dirty="0" smtClean="0"/>
              <a:t>L3 </a:t>
            </a:r>
            <a:r>
              <a:rPr lang="en-US" dirty="0" smtClean="0"/>
              <a:t>CSW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554" y="1240326"/>
            <a:ext cx="8088575" cy="4979406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 smtClean="0"/>
              <a:t>Supplier Selection</a:t>
            </a:r>
          </a:p>
          <a:p>
            <a:pPr lvl="1"/>
            <a:r>
              <a:rPr lang="en-US" sz="1700" dirty="0" smtClean="0"/>
              <a:t>L3 </a:t>
            </a:r>
            <a:r>
              <a:rPr lang="en-US" sz="1700" dirty="0" smtClean="0"/>
              <a:t>teams composed of Buyer, Supplier Quality Engineer, and subject matter experts evaluate proposed suppliers.</a:t>
            </a:r>
          </a:p>
          <a:p>
            <a:pPr lvl="1"/>
            <a:r>
              <a:rPr lang="en-US" sz="1700" dirty="0" smtClean="0"/>
              <a:t>Suppliers are required to have an active Quality Management System (QMS).</a:t>
            </a:r>
          </a:p>
          <a:p>
            <a:pPr lvl="2"/>
            <a:r>
              <a:rPr lang="en-US" sz="1700" dirty="0" smtClean="0"/>
              <a:t>AS9100 preferred</a:t>
            </a:r>
          </a:p>
          <a:p>
            <a:pPr lvl="2"/>
            <a:r>
              <a:rPr lang="en-US" sz="1700" dirty="0" smtClean="0"/>
              <a:t>ISO 9001 (or equivalent) minimum is required</a:t>
            </a:r>
          </a:p>
          <a:p>
            <a:pPr lvl="1"/>
            <a:r>
              <a:rPr lang="en-US" sz="1700" dirty="0" smtClean="0"/>
              <a:t>A Quality Management System Risk Assessment is completed.</a:t>
            </a:r>
          </a:p>
          <a:p>
            <a:pPr lvl="1"/>
            <a:r>
              <a:rPr lang="en-US" sz="1700" dirty="0" smtClean="0"/>
              <a:t>Suppliers will be added to the Approved Source List (ASL) after verification of a suppliers capabilities and risks.</a:t>
            </a:r>
          </a:p>
          <a:p>
            <a:pPr lvl="1"/>
            <a:endParaRPr lang="en-US" sz="1300" dirty="0" smtClean="0"/>
          </a:p>
          <a:p>
            <a:r>
              <a:rPr lang="en-US" sz="2000" b="1" dirty="0" smtClean="0"/>
              <a:t>Supplier Scorecards</a:t>
            </a:r>
          </a:p>
          <a:p>
            <a:pPr lvl="1"/>
            <a:r>
              <a:rPr lang="en-US" sz="1700" dirty="0" smtClean="0"/>
              <a:t>Scores are a composite rating of Delivery and Quality.  These are distributed monthly by SCM to </a:t>
            </a:r>
            <a:r>
              <a:rPr lang="en-US" sz="1700" dirty="0" smtClean="0"/>
              <a:t>L3’s </a:t>
            </a:r>
            <a:r>
              <a:rPr lang="en-US" sz="1700" dirty="0" smtClean="0"/>
              <a:t>top 100 suppliers.</a:t>
            </a:r>
          </a:p>
          <a:p>
            <a:pPr lvl="2"/>
            <a:r>
              <a:rPr lang="en-US" sz="1300" dirty="0" smtClean="0"/>
              <a:t>If you do not receive monthly, contact SQE to obtain a copy.</a:t>
            </a:r>
          </a:p>
          <a:p>
            <a:pPr lvl="1"/>
            <a:r>
              <a:rPr lang="en-US" sz="1700" dirty="0" smtClean="0"/>
              <a:t>Delivery scores are based upon delivery to the agreed contract dates.</a:t>
            </a:r>
          </a:p>
          <a:p>
            <a:pPr lvl="1"/>
            <a:r>
              <a:rPr lang="en-US" sz="1700" dirty="0" smtClean="0"/>
              <a:t>Quality scores are based upon acceptance rates per hundred units delivered.</a:t>
            </a:r>
          </a:p>
          <a:p>
            <a:pPr lvl="1"/>
            <a:endParaRPr lang="en-US" sz="1300" dirty="0" smtClean="0"/>
          </a:p>
          <a:p>
            <a:r>
              <a:rPr lang="en-US" sz="2000" b="1" dirty="0" smtClean="0"/>
              <a:t>Business Reviews</a:t>
            </a:r>
          </a:p>
          <a:p>
            <a:pPr lvl="1"/>
            <a:r>
              <a:rPr lang="en-US" sz="1700" dirty="0" smtClean="0"/>
              <a:t>Performance reviews are held quarterly/periodically with top suppliers.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Drawing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0637"/>
            <a:ext cx="7880287" cy="49247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900" dirty="0" smtClean="0"/>
              <a:t>L3 </a:t>
            </a:r>
            <a:r>
              <a:rPr lang="en-US" sz="2900" dirty="0" smtClean="0"/>
              <a:t>utilizes the following types of drawings:</a:t>
            </a:r>
          </a:p>
          <a:p>
            <a:endParaRPr lang="en-US" sz="1600" dirty="0" smtClean="0"/>
          </a:p>
          <a:p>
            <a:r>
              <a:rPr lang="en-US" sz="2600" dirty="0" smtClean="0"/>
              <a:t>Vendor Item Control Drawings</a:t>
            </a:r>
            <a:r>
              <a:rPr lang="en-US" sz="2000" dirty="0" smtClean="0"/>
              <a:t>	</a:t>
            </a:r>
          </a:p>
          <a:p>
            <a:pPr lvl="1"/>
            <a:r>
              <a:rPr lang="en-US" sz="2000" dirty="0" smtClean="0"/>
              <a:t>Commercial Off the Shelf (COTS) parts – Parts are identified by L-3 part number and vendor cage code and part number.  (</a:t>
            </a:r>
            <a:r>
              <a:rPr lang="en-US" sz="2000" dirty="0" smtClean="0"/>
              <a:t>L3 </a:t>
            </a:r>
            <a:r>
              <a:rPr lang="en-US" sz="2000" dirty="0" smtClean="0"/>
              <a:t>CSW workmanship standards do not apply) </a:t>
            </a:r>
          </a:p>
          <a:p>
            <a:endParaRPr lang="en-US" sz="1600" dirty="0" smtClean="0"/>
          </a:p>
          <a:p>
            <a:r>
              <a:rPr lang="en-US" sz="2600" dirty="0" smtClean="0"/>
              <a:t>Procurement Control Drawings</a:t>
            </a:r>
          </a:p>
          <a:p>
            <a:pPr lvl="1"/>
            <a:r>
              <a:rPr lang="en-US" sz="2000" dirty="0" smtClean="0"/>
              <a:t>Modified COTS parts – Parts are identified by </a:t>
            </a:r>
            <a:r>
              <a:rPr lang="en-US" sz="2000" dirty="0" smtClean="0"/>
              <a:t>L3 </a:t>
            </a:r>
            <a:r>
              <a:rPr lang="en-US" sz="2000" dirty="0" smtClean="0"/>
              <a:t>part number and vendor cage code and part number, and contain specific modifications to COTS requirements.  (</a:t>
            </a:r>
            <a:r>
              <a:rPr lang="en-US" sz="2000" dirty="0" smtClean="0"/>
              <a:t>L3 </a:t>
            </a:r>
            <a:r>
              <a:rPr lang="en-US" sz="2000" dirty="0" smtClean="0"/>
              <a:t>CSW workmanship standards apply to the modified requirements only) </a:t>
            </a:r>
          </a:p>
          <a:p>
            <a:endParaRPr lang="en-US" sz="1600" dirty="0" smtClean="0"/>
          </a:p>
          <a:p>
            <a:r>
              <a:rPr lang="en-US" sz="2600" dirty="0" smtClean="0"/>
              <a:t>Source Control Drawings</a:t>
            </a:r>
          </a:p>
          <a:p>
            <a:pPr lvl="1"/>
            <a:r>
              <a:rPr lang="en-US" sz="2000" dirty="0" smtClean="0"/>
              <a:t>L3 </a:t>
            </a:r>
            <a:r>
              <a:rPr lang="en-US" sz="2000" dirty="0" smtClean="0"/>
              <a:t>defined parts, Produced by a source(s) of supply selected for their expertise.  Parts shall be marked with vendor cage code and part number, and L-3 cage code and part number as defined by the drawing.  (</a:t>
            </a:r>
            <a:r>
              <a:rPr lang="en-US" sz="2000" dirty="0" smtClean="0"/>
              <a:t>L3 </a:t>
            </a:r>
            <a:r>
              <a:rPr lang="en-US" sz="2000" dirty="0" smtClean="0"/>
              <a:t>CSW workmanship standards apply unless otherwise noted on the drawing) </a:t>
            </a:r>
          </a:p>
          <a:p>
            <a:pPr>
              <a:buNone/>
            </a:pPr>
            <a:r>
              <a:rPr lang="en-US" sz="2000" dirty="0" smtClean="0"/>
              <a:t> </a:t>
            </a:r>
          </a:p>
          <a:p>
            <a:r>
              <a:rPr lang="en-US" sz="2600" dirty="0" smtClean="0"/>
              <a:t>Envelope Drawings</a:t>
            </a:r>
          </a:p>
          <a:p>
            <a:pPr lvl="1"/>
            <a:r>
              <a:rPr lang="en-US" sz="2000" dirty="0" smtClean="0"/>
              <a:t>Critical Item Development Specification (CIDS) drawings controlled by redline process using a numerical revision scheme.  An envelope drawing discloses the basic technical data and performance.  (</a:t>
            </a:r>
            <a:r>
              <a:rPr lang="en-US" sz="2000" dirty="0" smtClean="0"/>
              <a:t>L3 </a:t>
            </a:r>
            <a:r>
              <a:rPr lang="en-US" sz="2000" dirty="0" smtClean="0"/>
              <a:t>CSW workmanship standards apply) </a:t>
            </a:r>
          </a:p>
          <a:p>
            <a:endParaRPr lang="en-US" sz="1600" dirty="0" smtClean="0"/>
          </a:p>
          <a:p>
            <a:r>
              <a:rPr lang="en-US" sz="2600" dirty="0" smtClean="0"/>
              <a:t>CSW Drawings</a:t>
            </a:r>
          </a:p>
          <a:p>
            <a:pPr lvl="1"/>
            <a:r>
              <a:rPr lang="en-US" sz="2100" dirty="0" smtClean="0"/>
              <a:t>L3 </a:t>
            </a:r>
            <a:r>
              <a:rPr lang="en-US" sz="2100" dirty="0" smtClean="0"/>
              <a:t>CSW designed parts.  Parts are identified by </a:t>
            </a:r>
            <a:r>
              <a:rPr lang="en-US" sz="2100" dirty="0" smtClean="0"/>
              <a:t>L3 </a:t>
            </a:r>
            <a:r>
              <a:rPr lang="en-US" sz="2100" dirty="0" smtClean="0"/>
              <a:t>part number and vendor cage code and part number as defined by the drawing.  (</a:t>
            </a:r>
            <a:r>
              <a:rPr lang="en-US" sz="2100" dirty="0" smtClean="0"/>
              <a:t>L3 </a:t>
            </a:r>
            <a:r>
              <a:rPr lang="en-US" sz="2100" dirty="0" smtClean="0"/>
              <a:t>CSW workmanship standards apply) </a:t>
            </a:r>
            <a:endParaRPr lang="en-US" sz="2100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L-3 Inspections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880287" cy="4848131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/>
              <a:t>L3 </a:t>
            </a:r>
            <a:r>
              <a:rPr lang="en-US" sz="2000" dirty="0" smtClean="0"/>
              <a:t>Receiving Inspection Process</a:t>
            </a:r>
          </a:p>
          <a:p>
            <a:pPr lvl="1"/>
            <a:r>
              <a:rPr lang="en-US" sz="1600" dirty="0" smtClean="0"/>
              <a:t>All end-item products come through the </a:t>
            </a:r>
            <a:r>
              <a:rPr lang="en-US" sz="1600" dirty="0" smtClean="0"/>
              <a:t>L3 </a:t>
            </a:r>
            <a:r>
              <a:rPr lang="en-US" sz="1600" dirty="0" smtClean="0"/>
              <a:t>receiving inspection department</a:t>
            </a:r>
          </a:p>
          <a:p>
            <a:pPr lvl="1"/>
            <a:r>
              <a:rPr lang="en-US" sz="1600" dirty="0" smtClean="0"/>
              <a:t>Parts are visually inspected for markings, damage, and workmanship</a:t>
            </a:r>
          </a:p>
          <a:p>
            <a:pPr lvl="1"/>
            <a:r>
              <a:rPr lang="en-US" sz="1600" dirty="0" smtClean="0"/>
              <a:t>Paperwork is reviewed against PO and drawing requirements</a:t>
            </a:r>
          </a:p>
          <a:p>
            <a:pPr lvl="1"/>
            <a:r>
              <a:rPr lang="en-US" sz="1600" dirty="0" smtClean="0"/>
              <a:t>Any discrepancies are documented on quality notifications (QNs)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L3 </a:t>
            </a:r>
            <a:r>
              <a:rPr lang="en-US" sz="2000" dirty="0" smtClean="0"/>
              <a:t>Source Inspection</a:t>
            </a:r>
          </a:p>
          <a:p>
            <a:pPr lvl="1"/>
            <a:r>
              <a:rPr lang="en-US" sz="1600" dirty="0" smtClean="0"/>
              <a:t>Notify </a:t>
            </a:r>
            <a:r>
              <a:rPr lang="en-US" sz="1600" dirty="0" smtClean="0"/>
              <a:t>L3 </a:t>
            </a:r>
            <a:r>
              <a:rPr lang="en-US" sz="1600" dirty="0" smtClean="0"/>
              <a:t>when product will be ready for source inspection</a:t>
            </a:r>
          </a:p>
          <a:p>
            <a:pPr lvl="2"/>
            <a:r>
              <a:rPr lang="en-US" sz="1400" dirty="0" smtClean="0"/>
              <a:t>3 weeks notice is required to allow travel arrangements to be made</a:t>
            </a:r>
          </a:p>
          <a:p>
            <a:pPr lvl="1"/>
            <a:r>
              <a:rPr lang="en-US" sz="1600" dirty="0" smtClean="0"/>
              <a:t>SQE will typically perform source inspections</a:t>
            </a:r>
          </a:p>
          <a:p>
            <a:pPr lvl="1"/>
            <a:r>
              <a:rPr lang="en-US" sz="1600" dirty="0" smtClean="0"/>
              <a:t>SQE may use contracted “Verify” representatives</a:t>
            </a:r>
          </a:p>
          <a:p>
            <a:pPr lvl="1"/>
            <a:r>
              <a:rPr lang="en-US" sz="1600" dirty="0" smtClean="0"/>
              <a:t>All acceptance and traceability data should be available for review</a:t>
            </a:r>
          </a:p>
          <a:p>
            <a:pPr lvl="1"/>
            <a:r>
              <a:rPr lang="en-US" sz="1600" dirty="0" smtClean="0"/>
              <a:t>Source inspection report showing acceptance of product shall be delivered with any other required certifications and data</a:t>
            </a:r>
          </a:p>
          <a:p>
            <a:pPr lvl="1"/>
            <a:r>
              <a:rPr lang="en-US" sz="1600" dirty="0" smtClean="0"/>
              <a:t>Follow this same process when government source inspection is imposed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591697" y="6590270"/>
            <a:ext cx="1927654" cy="267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oot Cause (RC)/ Corrective Action (CA) &amp;#x0D;&amp;#x0A;Supporting CAPAs&amp;#x0D;&amp;#x0A;Training &amp;#x0D;&amp;#x0A;&amp;quot;&quot;/&gt;&lt;property id=&quot;20307&quot; value=&quot;256&quot;/&gt;&lt;/object&gt;&lt;object type=&quot;3&quot; unique_id=&quot;10005&quot;&gt;&lt;property id=&quot;20148&quot; value=&quot;5&quot;/&gt;&lt;property id=&quot;20300&quot; value=&quot;Slide 21&quot;/&gt;&lt;property id=&quot;20307&quot; value=&quot;272&quot;/&gt;&lt;/object&gt;&lt;object type=&quot;3&quot; unique_id=&quot;10227&quot;&gt;&lt;property id=&quot;20148&quot; value=&quot;5&quot;/&gt;&lt;property id=&quot;20300&quot; value=&quot;Slide 3 - &amp;quot;Objectives&amp;quot;&quot;/&gt;&lt;property id=&quot;20307&quot; value=&quot;281&quot;/&gt;&lt;/object&gt;&lt;object type=&quot;3&quot; unique_id=&quot;10340&quot;&gt;&lt;property id=&quot;20148&quot; value=&quot;5&quot;/&gt;&lt;property id=&quot;20300&quot; value=&quot;Slide 2 - &amp;quot;Purpose&amp;#x0D;&amp;#x0A;RC/CA is a                  driven activity.&amp;quot;&quot;/&gt;&lt;property id=&quot;20307&quot; value=&quot;282&quot;/&gt;&lt;/object&gt;&lt;object type=&quot;3&quot; unique_id=&quot;10511&quot;&gt;&lt;property id=&quot;20148&quot; value=&quot;5&quot;/&gt;&lt;property id=&quot;20300&quot; value=&quot;Slide 4 - &amp;quot;Agenda&amp;quot;&quot;/&gt;&lt;property id=&quot;20307&quot; value=&quot;283&quot;/&gt;&lt;/object&gt;&lt;object type=&quot;3&quot; unique_id=&quot;10746&quot;&gt;&lt;property id=&quot;20148&quot; value=&quot;5&quot;/&gt;&lt;property id=&quot;20300&quot; value=&quot;Slide 5&quot;/&gt;&lt;property id=&quot;20307&quot; value=&quot;287&quot;/&gt;&lt;/object&gt;&lt;object type=&quot;3&quot; unique_id=&quot;10747&quot;&gt;&lt;property id=&quot;20148&quot; value=&quot;5&quot;/&gt;&lt;property id=&quot;20300&quot; value=&quot;Slide 10&quot;/&gt;&lt;property id=&quot;20307&quot; value=&quot;288&quot;/&gt;&lt;/object&gt;&lt;object type=&quot;3&quot; unique_id=&quot;10749&quot;&gt;&lt;property id=&quot;20148&quot; value=&quot;5&quot;/&gt;&lt;property id=&quot;20300&quot; value=&quot;Slide 20&quot;/&gt;&lt;property id=&quot;20307&quot; value=&quot;289&quot;/&gt;&lt;/object&gt;&lt;object type=&quot;3&quot; unique_id=&quot;10750&quot;&gt;&lt;property id=&quot;20148&quot; value=&quot;5&quot;/&gt;&lt;property id=&quot;20300&quot; value=&quot;Slide 34&quot;/&gt;&lt;property id=&quot;20307&quot; value=&quot;290&quot;/&gt;&lt;/object&gt;&lt;object type=&quot;3&quot; unique_id=&quot;11152&quot;&gt;&lt;property id=&quot;20148&quot; value=&quot;5&quot;/&gt;&lt;property id=&quot;20300&quot; value=&quot;Slide 16&quot;/&gt;&lt;property id=&quot;20307&quot; value=&quot;293&quot;/&gt;&lt;/object&gt;&lt;object type=&quot;3&quot; unique_id=&quot;11268&quot;&gt;&lt;property id=&quot;20148&quot; value=&quot;5&quot;/&gt;&lt;property id=&quot;20300&quot; value=&quot;Slide 26&quot;/&gt;&lt;property id=&quot;20307&quot; value=&quot;294&quot;/&gt;&lt;/object&gt;&lt;object type=&quot;3&quot; unique_id=&quot;11459&quot;&gt;&lt;property id=&quot;20148&quot; value=&quot;5&quot;/&gt;&lt;property id=&quot;20300&quot; value=&quot;Slide 35&quot;/&gt;&lt;property id=&quot;20307&quot; value=&quot;298&quot;/&gt;&lt;/object&gt;&lt;object type=&quot;3&quot; unique_id=&quot;11586&quot;&gt;&lt;property id=&quot;20148&quot; value=&quot;5&quot;/&gt;&lt;property id=&quot;20300&quot; value=&quot;Slide 36&quot;/&gt;&lt;property id=&quot;20307&quot; value=&quot;299&quot;/&gt;&lt;/object&gt;&lt;object type=&quot;3&quot; unique_id=&quot;11587&quot;&gt;&lt;property id=&quot;20148&quot; value=&quot;5&quot;/&gt;&lt;property id=&quot;20300&quot; value=&quot;Slide 37&quot;/&gt;&lt;property id=&quot;20307&quot; value=&quot;300&quot;/&gt;&lt;/object&gt;&lt;object type=&quot;3&quot; unique_id=&quot;11956&quot;&gt;&lt;property id=&quot;20148&quot; value=&quot;5&quot;/&gt;&lt;property id=&quot;20300&quot; value=&quot;Slide 38&quot;/&gt;&lt;property id=&quot;20307&quot; value=&quot;301&quot;/&gt;&lt;/object&gt;&lt;object type=&quot;3&quot; unique_id=&quot;11957&quot;&gt;&lt;property id=&quot;20148&quot; value=&quot;5&quot;/&gt;&lt;property id=&quot;20300&quot; value=&quot;Slide 39&quot;/&gt;&lt;property id=&quot;20307&quot; value=&quot;302&quot;/&gt;&lt;/object&gt;&lt;object type=&quot;3&quot; unique_id=&quot;11958&quot;&gt;&lt;property id=&quot;20148&quot; value=&quot;5&quot;/&gt;&lt;property id=&quot;20300&quot; value=&quot;Slide 40&quot;/&gt;&lt;property id=&quot;20307&quot; value=&quot;303&quot;/&gt;&lt;/object&gt;&lt;object type=&quot;3&quot; unique_id=&quot;11959&quot;&gt;&lt;property id=&quot;20148&quot; value=&quot;5&quot;/&gt;&lt;property id=&quot;20300&quot; value=&quot;Slide 41&quot;/&gt;&lt;property id=&quot;20307&quot; value=&quot;304&quot;/&gt;&lt;/object&gt;&lt;object type=&quot;3&quot; unique_id=&quot;11960&quot;&gt;&lt;property id=&quot;20148&quot; value=&quot;5&quot;/&gt;&lt;property id=&quot;20300&quot; value=&quot;Slide 42&quot;/&gt;&lt;property id=&quot;20307&quot; value=&quot;305&quot;/&gt;&lt;/object&gt;&lt;object type=&quot;3&quot; unique_id=&quot;11961&quot;&gt;&lt;property id=&quot;20148&quot; value=&quot;5&quot;/&gt;&lt;property id=&quot;20300&quot; value=&quot;Slide 43&quot;/&gt;&lt;property id=&quot;20307&quot; value=&quot;306&quot;/&gt;&lt;/object&gt;&lt;object type=&quot;3&quot; unique_id=&quot;11962&quot;&gt;&lt;property id=&quot;20148&quot; value=&quot;5&quot;/&gt;&lt;property id=&quot;20300&quot; value=&quot;Slide 44&quot;/&gt;&lt;property id=&quot;20307&quot; value=&quot;307&quot;/&gt;&lt;/object&gt;&lt;object type=&quot;3&quot; unique_id=&quot;11963&quot;&gt;&lt;property id=&quot;20148&quot; value=&quot;5&quot;/&gt;&lt;property id=&quot;20300&quot; value=&quot;Slide 45&quot;/&gt;&lt;property id=&quot;20307&quot; value=&quot;308&quot;/&gt;&lt;/object&gt;&lt;object type=&quot;3&quot; unique_id=&quot;11964&quot;&gt;&lt;property id=&quot;20148&quot; value=&quot;5&quot;/&gt;&lt;property id=&quot;20300&quot; value=&quot;Slide 46&quot;/&gt;&lt;property id=&quot;20307&quot; value=&quot;309&quot;/&gt;&lt;/object&gt;&lt;object type=&quot;3&quot; unique_id=&quot;11965&quot;&gt;&lt;property id=&quot;20148&quot; value=&quot;5&quot;/&gt;&lt;property id=&quot;20300&quot; value=&quot;Slide 47&quot;/&gt;&lt;property id=&quot;20307&quot; value=&quot;310&quot;/&gt;&lt;/object&gt;&lt;object type=&quot;3&quot; unique_id=&quot;11966&quot;&gt;&lt;property id=&quot;20148&quot; value=&quot;5&quot;/&gt;&lt;property id=&quot;20300&quot; value=&quot;Slide 48&quot;/&gt;&lt;property id=&quot;20307&quot; value=&quot;311&quot;/&gt;&lt;/object&gt;&lt;object type=&quot;3&quot; unique_id=&quot;11967&quot;&gt;&lt;property id=&quot;20148&quot; value=&quot;5&quot;/&gt;&lt;property id=&quot;20300&quot; value=&quot;Slide 49&quot;/&gt;&lt;property id=&quot;20307&quot; value=&quot;312&quot;/&gt;&lt;/object&gt;&lt;object type=&quot;3&quot; unique_id=&quot;12213&quot;&gt;&lt;property id=&quot;20148&quot; value=&quot;5&quot;/&gt;&lt;property id=&quot;20300&quot; value=&quot;Slide 50&quot;/&gt;&lt;property id=&quot;20307&quot; value=&quot;313&quot;/&gt;&lt;/object&gt;&lt;object type=&quot;3&quot; unique_id=&quot;12214&quot;&gt;&lt;property id=&quot;20148&quot; value=&quot;5&quot;/&gt;&lt;property id=&quot;20300&quot; value=&quot;Slide 51&quot;/&gt;&lt;property id=&quot;20307&quot; value=&quot;314&quot;/&gt;&lt;/object&gt;&lt;object type=&quot;3&quot; unique_id=&quot;12215&quot;&gt;&lt;property id=&quot;20148&quot; value=&quot;5&quot;/&gt;&lt;property id=&quot;20300&quot; value=&quot;Slide 52&quot;/&gt;&lt;property id=&quot;20307&quot; value=&quot;315&quot;/&gt;&lt;/object&gt;&lt;object type=&quot;3&quot; unique_id=&quot;12216&quot;&gt;&lt;property id=&quot;20148&quot; value=&quot;5&quot;/&gt;&lt;property id=&quot;20300&quot; value=&quot;Slide 53&quot;/&gt;&lt;property id=&quot;20307&quot; value=&quot;316&quot;/&gt;&lt;/object&gt;&lt;object type=&quot;3&quot; unique_id=&quot;12217&quot;&gt;&lt;property id=&quot;20148&quot; value=&quot;5&quot;/&gt;&lt;property id=&quot;20300&quot; value=&quot;Slide 54&quot;/&gt;&lt;property id=&quot;20307&quot; value=&quot;317&quot;/&gt;&lt;/object&gt;&lt;object type=&quot;3&quot; unique_id=&quot;12338&quot;&gt;&lt;property id=&quot;20148&quot; value=&quot;5&quot;/&gt;&lt;property id=&quot;20300&quot; value=&quot;Slide 55 - &amp;quot;Congratulations!&amp;#x0D;&amp;#x0A;You have completed&amp;#x0D;&amp;#x0A;&amp;#x0D;&amp;#x0A;Root Cause (RC)/ Corrective Action (CA) &amp;#x0D;&amp;#x0A;Supporting CAPAs&amp;#x0D;&amp;#x0A;Training &amp;#x0D;&amp;#x0A;&amp;quot;&quot;/&gt;&lt;property id=&quot;20307&quot; value=&quot;318&quot;/&gt;&lt;/object&gt;&lt;object type=&quot;3&quot; unique_id=&quot;12940&quot;&gt;&lt;property id=&quot;20148&quot; value=&quot;5&quot;/&gt;&lt;property id=&quot;20300&quot; value=&quot;Slide 9&quot;/&gt;&lt;property id=&quot;20307&quot; value=&quot;319&quot;/&gt;&lt;/object&gt;&lt;object type=&quot;3&quot; unique_id=&quot;12941&quot;&gt;&lt;property id=&quot;20148&quot; value=&quot;5&quot;/&gt;&lt;property id=&quot;20300&quot; value=&quot;Slide 19&quot;/&gt;&lt;property id=&quot;20307&quot; value=&quot;320&quot;/&gt;&lt;/object&gt;&lt;object type=&quot;3&quot; unique_id=&quot;12942&quot;&gt;&lt;property id=&quot;20148&quot; value=&quot;5&quot;/&gt;&lt;property id=&quot;20300&quot; value=&quot;Slide 22&quot;/&gt;&lt;property id=&quot;20307&quot; value=&quot;321&quot;/&gt;&lt;/object&gt;&lt;object type=&quot;3&quot; unique_id=&quot;14099&quot;&gt;&lt;property id=&quot;20148&quot; value=&quot;5&quot;/&gt;&lt;property id=&quot;20300&quot; value=&quot;Slide 17&quot;/&gt;&lt;property id=&quot;20307&quot; value=&quot;324&quot;/&gt;&lt;/object&gt;&lt;object type=&quot;3&quot; unique_id=&quot;14100&quot;&gt;&lt;property id=&quot;20148&quot; value=&quot;5&quot;/&gt;&lt;property id=&quot;20300&quot; value=&quot;Slide 18&quot;/&gt;&lt;property id=&quot;20307&quot; value=&quot;326&quot;/&gt;&lt;/object&gt;&lt;object type=&quot;3&quot; unique_id=&quot;14378&quot;&gt;&lt;property id=&quot;20148&quot; value=&quot;5&quot;/&gt;&lt;property id=&quot;20300&quot; value=&quot;Slide 23&quot;/&gt;&lt;property id=&quot;20307&quot; value=&quot;328&quot;/&gt;&lt;/object&gt;&lt;object type=&quot;3&quot; unique_id=&quot;14379&quot;&gt;&lt;property id=&quot;20148&quot; value=&quot;5&quot;/&gt;&lt;property id=&quot;20300&quot; value=&quot;Slide 24&quot;/&gt;&lt;property id=&quot;20307&quot; value=&quot;327&quot;/&gt;&lt;/object&gt;&lt;object type=&quot;3&quot; unique_id=&quot;14570&quot;&gt;&lt;property id=&quot;20148&quot; value=&quot;5&quot;/&gt;&lt;property id=&quot;20300&quot; value=&quot;Slide 25&quot;/&gt;&lt;property id=&quot;20307&quot; value=&quot;330&quot;/&gt;&lt;/object&gt;&lt;object type=&quot;3&quot; unique_id=&quot;14816&quot;&gt;&lt;property id=&quot;20148&quot; value=&quot;5&quot;/&gt;&lt;property id=&quot;20300&quot; value=&quot;Slide 27&quot;/&gt;&lt;property id=&quot;20307&quot; value=&quot;331&quot;/&gt;&lt;/object&gt;&lt;object type=&quot;3&quot; unique_id=&quot;14818&quot;&gt;&lt;property id=&quot;20148&quot; value=&quot;5&quot;/&gt;&lt;property id=&quot;20300&quot; value=&quot;Slide 29&quot;/&gt;&lt;property id=&quot;20307&quot; value=&quot;333&quot;/&gt;&lt;/object&gt;&lt;object type=&quot;3&quot; unique_id=&quot;15027&quot;&gt;&lt;property id=&quot;20148&quot; value=&quot;5&quot;/&gt;&lt;property id=&quot;20300&quot; value=&quot;Slide 33&quot;/&gt;&lt;property id=&quot;20307&quot; value=&quot;334&quot;/&gt;&lt;/object&gt;&lt;object type=&quot;3&quot; unique_id=&quot;15028&quot;&gt;&lt;property id=&quot;20148&quot; value=&quot;5&quot;/&gt;&lt;property id=&quot;20300&quot; value=&quot;Slide 31&quot;/&gt;&lt;property id=&quot;20307&quot; value=&quot;335&quot;/&gt;&lt;/object&gt;&lt;object type=&quot;3&quot; unique_id=&quot;15283&quot;&gt;&lt;property id=&quot;20148&quot; value=&quot;5&quot;/&gt;&lt;property id=&quot;20300&quot; value=&quot;Slide 32&quot;/&gt;&lt;property id=&quot;20307&quot; value=&quot;336&quot;/&gt;&lt;/object&gt;&lt;object type=&quot;3&quot; unique_id=&quot;16304&quot;&gt;&lt;property id=&quot;20148&quot; value=&quot;5&quot;/&gt;&lt;property id=&quot;20300&quot; value=&quot;Slide 11&quot;/&gt;&lt;property id=&quot;20307&quot; value=&quot;337&quot;/&gt;&lt;/object&gt;&lt;object type=&quot;3&quot; unique_id=&quot;16305&quot;&gt;&lt;property id=&quot;20148&quot; value=&quot;5&quot;/&gt;&lt;property id=&quot;20300&quot; value=&quot;Slide 12&quot;/&gt;&lt;property id=&quot;20307&quot; value=&quot;338&quot;/&gt;&lt;/object&gt;&lt;object type=&quot;3&quot; unique_id=&quot;16465&quot;&gt;&lt;property id=&quot;20148&quot; value=&quot;5&quot;/&gt;&lt;property id=&quot;20300&quot; value=&quot;Slide 13&quot;/&gt;&lt;property id=&quot;20307&quot; value=&quot;339&quot;/&gt;&lt;/object&gt;&lt;object type=&quot;3&quot; unique_id=&quot;16732&quot;&gt;&lt;property id=&quot;20148&quot; value=&quot;5&quot;/&gt;&lt;property id=&quot;20300&quot; value=&quot;Slide 14&quot;/&gt;&lt;property id=&quot;20307&quot; value=&quot;340&quot;/&gt;&lt;/object&gt;&lt;object type=&quot;3&quot; unique_id=&quot;16895&quot;&gt;&lt;property id=&quot;20148&quot; value=&quot;5&quot;/&gt;&lt;property id=&quot;20300&quot; value=&quot;Slide 15&quot;/&gt;&lt;property id=&quot;20307&quot; value=&quot;341&quot;/&gt;&lt;/object&gt;&lt;object type=&quot;3&quot; unique_id=&quot;17601&quot;&gt;&lt;property id=&quot;20148&quot; value=&quot;5&quot;/&gt;&lt;property id=&quot;20300&quot; value=&quot;Slide 30&quot;/&gt;&lt;property id=&quot;20307&quot; value=&quot;342&quot;/&gt;&lt;/object&gt;&lt;object type=&quot;3&quot; unique_id=&quot;19451&quot;&gt;&lt;property id=&quot;20148&quot; value=&quot;5&quot;/&gt;&lt;property id=&quot;20300&quot; value=&quot;Slide 28&quot;/&gt;&lt;property id=&quot;20307&quot; value=&quot;343&quot;/&gt;&lt;/object&gt;&lt;object type=&quot;3&quot; unique_id=&quot;20497&quot;&gt;&lt;property id=&quot;20148&quot; value=&quot;5&quot;/&gt;&lt;property id=&quot;20300&quot; value=&quot;Slide 6&quot;/&gt;&lt;property id=&quot;20307&quot; value=&quot;346&quot;/&gt;&lt;/object&gt;&lt;object type=&quot;3&quot; unique_id=&quot;20498&quot;&gt;&lt;property id=&quot;20148&quot; value=&quot;5&quot;/&gt;&lt;property id=&quot;20300&quot; value=&quot;Slide 7&quot;/&gt;&lt;property id=&quot;20307&quot; value=&quot;347&quot;/&gt;&lt;/object&gt;&lt;object type=&quot;3&quot; unique_id=&quot;20499&quot;&gt;&lt;property id=&quot;20148&quot; value=&quot;5&quot;/&gt;&lt;property id=&quot;20300&quot; value=&quot;Slide 8&quot;/&gt;&lt;property id=&quot;20307&quot; value=&quot;34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Quality Management System Revi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27AED6B6EFD74F8547B22BE03C74AA" ma:contentTypeVersion="0" ma:contentTypeDescription="Create a new document." ma:contentTypeScope="" ma:versionID="6d5b6d974670c5c8ff0b7703133c98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F0D32D-7926-4AF8-8718-3C2AE43542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8B1B64-809D-41A0-8B2D-19035CAE2D5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ABAA3B2-EE16-44AE-BAA2-C7D0FACB1E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Quality Management System Review</Template>
  <TotalTime>62714</TotalTime>
  <Words>1475</Words>
  <Application>Microsoft Office PowerPoint</Application>
  <PresentationFormat>On-screen Show (4:3)</PresentationFormat>
  <Paragraphs>173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Malgun Gothic</vt:lpstr>
      <vt:lpstr>Arial</vt:lpstr>
      <vt:lpstr>Calibri</vt:lpstr>
      <vt:lpstr>Cambria</vt:lpstr>
      <vt:lpstr>Franklin Gothic Demi Cond</vt:lpstr>
      <vt:lpstr>Narkisim</vt:lpstr>
      <vt:lpstr>Quality Management System Review</vt:lpstr>
      <vt:lpstr>Supplier Quality Requirements    L3 Communication Systems-West (CSW) </vt:lpstr>
      <vt:lpstr>Caveat</vt:lpstr>
      <vt:lpstr>L3 CSW Overview &amp; Summary</vt:lpstr>
      <vt:lpstr>Understanding the Purchase Order</vt:lpstr>
      <vt:lpstr>PO Tiered Requirements</vt:lpstr>
      <vt:lpstr>Counterfeit Parts – PO Note</vt:lpstr>
      <vt:lpstr>Doing Business with L3 CSW</vt:lpstr>
      <vt:lpstr>L3 Drawing types</vt:lpstr>
      <vt:lpstr>L-3 Inspections</vt:lpstr>
      <vt:lpstr>Quality Notifications</vt:lpstr>
      <vt:lpstr>Quality Notifications</vt:lpstr>
      <vt:lpstr>Quality Notifications</vt:lpstr>
      <vt:lpstr>QN Supplier Responsibilities</vt:lpstr>
      <vt:lpstr>Quality Notifications</vt:lpstr>
      <vt:lpstr>Supplier Corrective Action Requests (SCARs)</vt:lpstr>
      <vt:lpstr>Quality Codes – QC-001</vt:lpstr>
      <vt:lpstr>Workmanship Standards</vt:lpstr>
      <vt:lpstr>PowerPoint Presentation</vt:lpstr>
    </vt:vector>
  </TitlesOfParts>
  <Company>L-3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Management System Review</dc:title>
  <dc:creator>jalvarez</dc:creator>
  <cp:lastModifiedBy>Atherley, Jessica M @ CSG - CSW</cp:lastModifiedBy>
  <cp:revision>2853</cp:revision>
  <dcterms:created xsi:type="dcterms:W3CDTF">2014-09-17T19:55:36Z</dcterms:created>
  <dcterms:modified xsi:type="dcterms:W3CDTF">2019-01-09T15:17:58Z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0x0101004127AED6B6EFD74F8547B22BE03C74AA</vt:lpwstr>
  </property>
</Properties>
</file>